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9B3CD-0BF2-4CE6-958F-88F03D6FDB84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99942504-E828-45BC-85F8-4EA0D006539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3716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9B3CD-0BF2-4CE6-958F-88F03D6FDB84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2504-E828-45BC-85F8-4EA0D006539F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77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9B3CD-0BF2-4CE6-958F-88F03D6FDB84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2504-E828-45BC-85F8-4EA0D006539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0758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9B3CD-0BF2-4CE6-958F-88F03D6FDB84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2504-E828-45BC-85F8-4EA0D006539F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210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9B3CD-0BF2-4CE6-958F-88F03D6FDB84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2504-E828-45BC-85F8-4EA0D006539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970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9B3CD-0BF2-4CE6-958F-88F03D6FDB84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2504-E828-45BC-85F8-4EA0D006539F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207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9B3CD-0BF2-4CE6-958F-88F03D6FDB84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2504-E828-45BC-85F8-4EA0D006539F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988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9B3CD-0BF2-4CE6-958F-88F03D6FDB84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2504-E828-45BC-85F8-4EA0D006539F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079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9B3CD-0BF2-4CE6-958F-88F03D6FDB84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2504-E828-45BC-85F8-4EA0D00653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178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9B3CD-0BF2-4CE6-958F-88F03D6FDB84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2504-E828-45BC-85F8-4EA0D006539F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986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A369B3CD-0BF2-4CE6-958F-88F03D6FDB84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2504-E828-45BC-85F8-4EA0D006539F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140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9B3CD-0BF2-4CE6-958F-88F03D6FDB84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99942504-E828-45BC-85F8-4EA0D006539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049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B007A5-08D0-41F2-939D-2EB05147D994}"/>
              </a:ext>
            </a:extLst>
          </p:cNvPr>
          <p:cNvSpPr/>
          <p:nvPr/>
        </p:nvSpPr>
        <p:spPr>
          <a:xfrm>
            <a:off x="1237106" y="0"/>
            <a:ext cx="97177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Informatics 201 Final Project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15F9DC-C142-435E-B28B-10EAF09CFB7D}"/>
              </a:ext>
            </a:extLst>
          </p:cNvPr>
          <p:cNvSpPr/>
          <p:nvPr/>
        </p:nvSpPr>
        <p:spPr>
          <a:xfrm>
            <a:off x="-35644" y="923330"/>
            <a:ext cx="11606575" cy="415498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Crime Investigation Department (CID) Members:</a:t>
            </a:r>
          </a:p>
          <a:p>
            <a:endParaRPr lang="en-US" sz="4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4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Anhad</a:t>
            </a:r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Dhillon</a:t>
            </a:r>
          </a:p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Divit Jawa</a:t>
            </a:r>
          </a:p>
          <a:p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Kartik Aryan</a:t>
            </a:r>
          </a:p>
          <a:p>
            <a:r>
              <a:rPr lang="en-US" sz="4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Saasha</a:t>
            </a: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Mor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6" name="Picture 2" descr="Image result for police gif">
            <a:extLst>
              <a:ext uri="{FF2B5EF4-FFF2-40B4-BE49-F238E27FC236}">
                <a16:creationId xmlns:a16="http://schemas.microsoft.com/office/drawing/2014/main" id="{595728BA-CF0B-40AE-A28C-168362CBB78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792" y="2025620"/>
            <a:ext cx="7271208" cy="4093690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199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4D0328-9DED-4E4A-80F1-97FB12EFD6EC}"/>
              </a:ext>
            </a:extLst>
          </p:cNvPr>
          <p:cNvSpPr/>
          <p:nvPr/>
        </p:nvSpPr>
        <p:spPr>
          <a:xfrm>
            <a:off x="0" y="0"/>
            <a:ext cx="66836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Project Description: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98665C-A767-441C-807E-5EFBC06A6488}"/>
              </a:ext>
            </a:extLst>
          </p:cNvPr>
          <p:cNvSpPr txBox="1"/>
          <p:nvPr/>
        </p:nvSpPr>
        <p:spPr>
          <a:xfrm>
            <a:off x="311085" y="1131216"/>
            <a:ext cx="66270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We’ll be working with the </a:t>
            </a:r>
            <a:r>
              <a:rPr lang="en-US" sz="2400" b="1" i="1" dirty="0"/>
              <a:t>“​Seattle police department 911 response dataset​”</a:t>
            </a:r>
            <a:r>
              <a:rPr lang="en-US" dirty="0"/>
              <a:t>. This data set provides a plethora of data to work with which allows us to </a:t>
            </a:r>
            <a:r>
              <a:rPr lang="en-US" sz="2400" b="1" dirty="0"/>
              <a:t>answer many questions</a:t>
            </a:r>
            <a:r>
              <a:rPr lang="en-US" dirty="0"/>
              <a:t> and </a:t>
            </a:r>
            <a:r>
              <a:rPr lang="en-US" sz="2400" b="1" dirty="0"/>
              <a:t>draw constructive conclusions</a:t>
            </a:r>
            <a:r>
              <a:rPr lang="en-US" dirty="0"/>
              <a:t> about crime in Seattle. Our final goal is to </a:t>
            </a:r>
            <a:r>
              <a:rPr lang="en-US" sz="2400" b="1" dirty="0"/>
              <a:t>create a shiny app</a:t>
            </a:r>
            <a:r>
              <a:rPr lang="en-US" dirty="0"/>
              <a:t> to comprehensively answer questions about the safety of people in Seattle</a:t>
            </a:r>
          </a:p>
        </p:txBody>
      </p:sp>
      <p:pic>
        <p:nvPicPr>
          <p:cNvPr id="2050" name="Picture 2" descr="Image result for dataset gif">
            <a:extLst>
              <a:ext uri="{FF2B5EF4-FFF2-40B4-BE49-F238E27FC236}">
                <a16:creationId xmlns:a16="http://schemas.microsoft.com/office/drawing/2014/main" id="{60FDD31F-BF94-4ED3-A923-5E799D4B9AB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712" y="0"/>
            <a:ext cx="3962288" cy="300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police gif">
            <a:extLst>
              <a:ext uri="{FF2B5EF4-FFF2-40B4-BE49-F238E27FC236}">
                <a16:creationId xmlns:a16="http://schemas.microsoft.com/office/drawing/2014/main" id="{0B6CD3E4-1CF3-45B4-BC3F-3EC125A12B6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013" y="3004735"/>
            <a:ext cx="5753987" cy="3115373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47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45FA854-3FCE-49C5-B03A-B64D86377D61}"/>
              </a:ext>
            </a:extLst>
          </p:cNvPr>
          <p:cNvSpPr/>
          <p:nvPr/>
        </p:nvSpPr>
        <p:spPr>
          <a:xfrm>
            <a:off x="0" y="0"/>
            <a:ext cx="69625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Dataset Background: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B7F5E8-8403-414F-9F96-712595F3CDFB}"/>
              </a:ext>
            </a:extLst>
          </p:cNvPr>
          <p:cNvSpPr txBox="1"/>
          <p:nvPr/>
        </p:nvSpPr>
        <p:spPr>
          <a:xfrm>
            <a:off x="50276" y="923330"/>
            <a:ext cx="966247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data set contains </a:t>
            </a:r>
            <a:r>
              <a:rPr lang="en-US" sz="2400" b="1" dirty="0"/>
              <a:t>data about 911 calls</a:t>
            </a:r>
            <a:r>
              <a:rPr lang="en-US" dirty="0"/>
              <a:t> made and their time, coordinates and grouping/subgrouping about the type of complaint. The data ranges from 2010 to 2017.</a:t>
            </a:r>
          </a:p>
          <a:p>
            <a:endParaRPr lang="en-US" dirty="0"/>
          </a:p>
          <a:p>
            <a:r>
              <a:rPr lang="en-US" dirty="0"/>
              <a:t>It makes the data generated by the City of Seattle openly available to the public for the purpose of increasing transparency, accountability and comparability; promoting economic development and research; and improving internal performance management. (“City of Seattle Open Data Portal.” ​ Seattle​ , </a:t>
            </a:r>
          </a:p>
        </p:txBody>
      </p:sp>
      <p:pic>
        <p:nvPicPr>
          <p:cNvPr id="3078" name="Picture 6" descr="Image result for data gif">
            <a:extLst>
              <a:ext uri="{FF2B5EF4-FFF2-40B4-BE49-F238E27FC236}">
                <a16:creationId xmlns:a16="http://schemas.microsoft.com/office/drawing/2014/main" id="{CC795311-1554-4AB3-A66D-CD0E48B5562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100" y="2776143"/>
            <a:ext cx="4348899" cy="3361915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data gif">
            <a:extLst>
              <a:ext uri="{FF2B5EF4-FFF2-40B4-BE49-F238E27FC236}">
                <a16:creationId xmlns:a16="http://schemas.microsoft.com/office/drawing/2014/main" id="{F5A52E59-55A6-4EF7-A454-98F656E9BAA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031" y="2776143"/>
            <a:ext cx="4468070" cy="3351052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077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B3C3CB-5CF7-4204-831C-0A6D95874FDE}"/>
              </a:ext>
            </a:extLst>
          </p:cNvPr>
          <p:cNvSpPr/>
          <p:nvPr/>
        </p:nvSpPr>
        <p:spPr>
          <a:xfrm>
            <a:off x="0" y="0"/>
            <a:ext cx="56504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Target Audience: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C8A537-8361-4126-84E1-F798240FB883}"/>
              </a:ext>
            </a:extLst>
          </p:cNvPr>
          <p:cNvSpPr txBox="1"/>
          <p:nvPr/>
        </p:nvSpPr>
        <p:spPr>
          <a:xfrm>
            <a:off x="84841" y="923330"/>
            <a:ext cx="79090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People who </a:t>
            </a:r>
            <a:r>
              <a:rPr lang="en-US" sz="2400" b="1" dirty="0"/>
              <a:t>shifted to Seattle</a:t>
            </a:r>
            <a:r>
              <a:rPr lang="en-US" dirty="0"/>
              <a:t> that need to </a:t>
            </a:r>
            <a:r>
              <a:rPr lang="en-US" sz="2400" b="1" dirty="0"/>
              <a:t>find safe</a:t>
            </a:r>
            <a:r>
              <a:rPr lang="en-US" dirty="0"/>
              <a:t> areas to live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Homeless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UWPD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098" name="Picture 2" descr="Image result for police gif">
            <a:extLst>
              <a:ext uri="{FF2B5EF4-FFF2-40B4-BE49-F238E27FC236}">
                <a16:creationId xmlns:a16="http://schemas.microsoft.com/office/drawing/2014/main" id="{7C931101-DA22-4840-835E-FA99176CB75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605" y="1414019"/>
            <a:ext cx="6270396" cy="4702797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083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8737A4-774E-4199-9FF9-32AEF4A88CC8}"/>
              </a:ext>
            </a:extLst>
          </p:cNvPr>
          <p:cNvSpPr/>
          <p:nvPr/>
        </p:nvSpPr>
        <p:spPr>
          <a:xfrm>
            <a:off x="0" y="0"/>
            <a:ext cx="71935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Questions of Interest: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B5A4D5-CC31-45C4-B37A-4D02BB67F02E}"/>
              </a:ext>
            </a:extLst>
          </p:cNvPr>
          <p:cNvSpPr txBox="1"/>
          <p:nvPr/>
        </p:nvSpPr>
        <p:spPr>
          <a:xfrm>
            <a:off x="301658" y="1121790"/>
            <a:ext cx="978502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Which area</a:t>
            </a:r>
            <a:r>
              <a:rPr lang="en-US" dirty="0"/>
              <a:t> of Seattle has the </a:t>
            </a:r>
            <a:r>
              <a:rPr lang="en-US" sz="2400" b="1" dirty="0"/>
              <a:t>most density of crime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</a:t>
            </a:r>
            <a:r>
              <a:rPr lang="en-US" sz="2400" b="1" dirty="0"/>
              <a:t>type of crime</a:t>
            </a:r>
            <a:r>
              <a:rPr lang="en-US" dirty="0"/>
              <a:t> is </a:t>
            </a:r>
            <a:r>
              <a:rPr lang="en-US" sz="2400" b="1" dirty="0"/>
              <a:t>prevalent</a:t>
            </a:r>
            <a:r>
              <a:rPr lang="en-US" dirty="0"/>
              <a:t> in a particular area in Seattle?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does </a:t>
            </a:r>
            <a:r>
              <a:rPr lang="en-US" sz="2400" b="1" dirty="0"/>
              <a:t>crime rate correlate</a:t>
            </a:r>
            <a:r>
              <a:rPr lang="en-US" dirty="0"/>
              <a:t> to a particular </a:t>
            </a:r>
            <a:r>
              <a:rPr lang="en-US" sz="2400" b="1" dirty="0"/>
              <a:t>day</a:t>
            </a:r>
            <a:r>
              <a:rPr lang="en-US" dirty="0"/>
              <a:t> of the week?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does </a:t>
            </a:r>
            <a:r>
              <a:rPr lang="en-US" sz="2400" b="1" dirty="0"/>
              <a:t>crime correlate</a:t>
            </a:r>
            <a:r>
              <a:rPr lang="en-US" dirty="0"/>
              <a:t> to a particular </a:t>
            </a:r>
            <a:r>
              <a:rPr lang="en-US" sz="2400" b="1" dirty="0"/>
              <a:t>time</a:t>
            </a:r>
            <a:r>
              <a:rPr lang="en-US" dirty="0"/>
              <a:t> during the day?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</a:t>
            </a:r>
            <a:r>
              <a:rPr lang="en-US" sz="2400" b="1" dirty="0"/>
              <a:t>type of crime</a:t>
            </a:r>
            <a:r>
              <a:rPr lang="en-US" dirty="0"/>
              <a:t> is the </a:t>
            </a:r>
            <a:r>
              <a:rPr lang="en-US" sz="2400" b="1" dirty="0"/>
              <a:t>most prevalent</a:t>
            </a:r>
            <a:r>
              <a:rPr lang="en-US" dirty="0"/>
              <a:t> on the UW campus?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 </a:t>
            </a:r>
            <a:r>
              <a:rPr lang="en-US" b="1" dirty="0"/>
              <a:t>calls for assaults at the </a:t>
            </a:r>
            <a:r>
              <a:rPr lang="en-US" sz="2000" b="1" dirty="0"/>
              <a:t>UW campus</a:t>
            </a:r>
            <a:r>
              <a:rPr lang="en-US" dirty="0"/>
              <a:t> compare to those across the </a:t>
            </a:r>
            <a:r>
              <a:rPr lang="en-US" b="1" dirty="0"/>
              <a:t>rest of Seattle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</a:t>
            </a:r>
            <a:r>
              <a:rPr lang="en-US" sz="2000" b="1" dirty="0"/>
              <a:t>kind of crimes</a:t>
            </a:r>
            <a:r>
              <a:rPr lang="en-US" dirty="0"/>
              <a:t>(noise complaints, liquor violations and threats and harassments) are prevalent on the </a:t>
            </a:r>
            <a:r>
              <a:rPr lang="en-US" sz="2400" b="1" dirty="0"/>
              <a:t>Greek row</a:t>
            </a:r>
            <a:r>
              <a:rPr lang="en-US" dirty="0"/>
              <a:t> at UW?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122" name="Picture 2" descr="Image result for questions gif">
            <a:extLst>
              <a:ext uri="{FF2B5EF4-FFF2-40B4-BE49-F238E27FC236}">
                <a16:creationId xmlns:a16="http://schemas.microsoft.com/office/drawing/2014/main" id="{0809D555-8E68-4761-910C-CD4FDE8F5D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3737237"/>
            <a:ext cx="5143500" cy="2381250"/>
          </a:xfrm>
          <a:prstGeom prst="rect">
            <a:avLst/>
          </a:prstGeom>
          <a:noFill/>
          <a:effectLst>
            <a:reflection blurRad="6350" stA="350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790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4A4C61-1309-4992-9098-016929497DE7}"/>
              </a:ext>
            </a:extLst>
          </p:cNvPr>
          <p:cNvSpPr/>
          <p:nvPr/>
        </p:nvSpPr>
        <p:spPr>
          <a:xfrm>
            <a:off x="0" y="0"/>
            <a:ext cx="53517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Project Format: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BB7AD2-8A7B-4261-B1C8-EFE5AC9D3E59}"/>
              </a:ext>
            </a:extLst>
          </p:cNvPr>
          <p:cNvSpPr txBox="1"/>
          <p:nvPr/>
        </p:nvSpPr>
        <p:spPr>
          <a:xfrm>
            <a:off x="0" y="923330"/>
            <a:ext cx="12688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final project would be a </a:t>
            </a:r>
            <a:r>
              <a:rPr lang="en-US" sz="2400" b="1" dirty="0"/>
              <a:t>Shiny app</a:t>
            </a:r>
            <a:r>
              <a:rPr lang="en-US" dirty="0"/>
              <a:t>, which allows for most versatility and flexibility in terms the data we can display.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C838DB-1594-4D4C-9102-4686C90DA3BD}"/>
              </a:ext>
            </a:extLst>
          </p:cNvPr>
          <p:cNvSpPr/>
          <p:nvPr/>
        </p:nvSpPr>
        <p:spPr>
          <a:xfrm>
            <a:off x="0" y="1293043"/>
            <a:ext cx="47211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Reading Data: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28884-FAFB-4C58-8AE3-D296B526F325}"/>
              </a:ext>
            </a:extLst>
          </p:cNvPr>
          <p:cNvSpPr txBox="1"/>
          <p:nvPr/>
        </p:nvSpPr>
        <p:spPr>
          <a:xfrm>
            <a:off x="0" y="2124421"/>
            <a:ext cx="12688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be obtaining our data with a downloaded </a:t>
            </a:r>
            <a:r>
              <a:rPr lang="en-US" sz="2400" b="1" dirty="0"/>
              <a:t>CSV file</a:t>
            </a:r>
            <a:r>
              <a:rPr lang="en-US" dirty="0"/>
              <a:t> which has data till the year 2017.</a:t>
            </a:r>
          </a:p>
        </p:txBody>
      </p:sp>
      <p:pic>
        <p:nvPicPr>
          <p:cNvPr id="6146" name="Picture 2" descr="Image result for graph gif">
            <a:extLst>
              <a:ext uri="{FF2B5EF4-FFF2-40B4-BE49-F238E27FC236}">
                <a16:creationId xmlns:a16="http://schemas.microsoft.com/office/drawing/2014/main" id="{409DF4F8-1A9C-444D-91E6-B99356A22DF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845" y="2725525"/>
            <a:ext cx="4509155" cy="3381866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police gif">
            <a:extLst>
              <a:ext uri="{FF2B5EF4-FFF2-40B4-BE49-F238E27FC236}">
                <a16:creationId xmlns:a16="http://schemas.microsoft.com/office/drawing/2014/main" id="{56EB91EC-A154-4480-A872-C91364C6D7E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730857"/>
            <a:ext cx="3459637" cy="3385961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210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45DF5D-F869-4C9F-8851-780C39675E8E}"/>
              </a:ext>
            </a:extLst>
          </p:cNvPr>
          <p:cNvSpPr/>
          <p:nvPr/>
        </p:nvSpPr>
        <p:spPr>
          <a:xfrm>
            <a:off x="0" y="0"/>
            <a:ext cx="70278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Statistical Questions: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0109A7-43EE-4FD5-808A-48811FA767D1}"/>
              </a:ext>
            </a:extLst>
          </p:cNvPr>
          <p:cNvSpPr txBox="1"/>
          <p:nvPr/>
        </p:nvSpPr>
        <p:spPr>
          <a:xfrm>
            <a:off x="113122" y="904477"/>
            <a:ext cx="105863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</a:t>
            </a:r>
            <a:r>
              <a:rPr lang="en-US" b="1" dirty="0"/>
              <a:t>percentage</a:t>
            </a:r>
            <a:r>
              <a:rPr lang="en-US" dirty="0"/>
              <a:t> </a:t>
            </a:r>
            <a:r>
              <a:rPr lang="en-US" b="1" dirty="0"/>
              <a:t>of</a:t>
            </a:r>
            <a:r>
              <a:rPr lang="en-US" dirty="0"/>
              <a:t> crimes were “</a:t>
            </a:r>
            <a:r>
              <a:rPr lang="en-US" b="1" dirty="0"/>
              <a:t>ASSAULTS</a:t>
            </a:r>
            <a:r>
              <a:rPr lang="en-US" dirty="0"/>
              <a:t>”?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</a:t>
            </a:r>
            <a:r>
              <a:rPr lang="en-US" sz="2000" b="1" dirty="0"/>
              <a:t>district</a:t>
            </a:r>
            <a:r>
              <a:rPr lang="en-US" dirty="0"/>
              <a:t> had the </a:t>
            </a:r>
            <a:r>
              <a:rPr lang="en-US" sz="2000" b="1" dirty="0"/>
              <a:t>least crime</a:t>
            </a:r>
            <a:r>
              <a:rPr lang="en-US" dirty="0"/>
              <a:t> rate in 2014?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</a:t>
            </a:r>
            <a:r>
              <a:rPr lang="en-US" sz="2000" b="1" dirty="0"/>
              <a:t>district</a:t>
            </a:r>
            <a:r>
              <a:rPr lang="en-US" dirty="0"/>
              <a:t> had the </a:t>
            </a:r>
            <a:r>
              <a:rPr lang="en-US" sz="2000" b="1" dirty="0"/>
              <a:t>highest crime</a:t>
            </a:r>
            <a:r>
              <a:rPr lang="en-US" dirty="0"/>
              <a:t> rate overall?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many </a:t>
            </a:r>
            <a:r>
              <a:rPr lang="en-US" sz="2400" b="1" dirty="0"/>
              <a:t>thefts</a:t>
            </a:r>
            <a:r>
              <a:rPr lang="en-US" dirty="0"/>
              <a:t> were reported throughout the years(</a:t>
            </a:r>
            <a:r>
              <a:rPr lang="en-US" b="1" dirty="0"/>
              <a:t>entire dataset</a:t>
            </a:r>
            <a:r>
              <a:rPr lang="en-US" dirty="0"/>
              <a:t>)?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many </a:t>
            </a:r>
            <a:r>
              <a:rPr lang="en-US" sz="2000" b="1" dirty="0"/>
              <a:t>‘FALSE ALARMS’</a:t>
            </a:r>
            <a:r>
              <a:rPr lang="en-US" dirty="0"/>
              <a:t> were there in </a:t>
            </a:r>
            <a:r>
              <a:rPr lang="en-US" b="1" dirty="0"/>
              <a:t>2016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has crime rate changed </a:t>
            </a:r>
            <a:r>
              <a:rPr lang="en-US" b="1" dirty="0"/>
              <a:t>before and after</a:t>
            </a:r>
            <a:r>
              <a:rPr lang="en-US" dirty="0"/>
              <a:t> legalization of </a:t>
            </a:r>
            <a:r>
              <a:rPr lang="en-US" sz="2400" b="1" dirty="0"/>
              <a:t>Marijuana</a:t>
            </a:r>
            <a:r>
              <a:rPr lang="en-US" dirty="0"/>
              <a:t>?</a:t>
            </a:r>
          </a:p>
        </p:txBody>
      </p:sp>
      <p:pic>
        <p:nvPicPr>
          <p:cNvPr id="7170" name="Picture 2" descr="Image result for weed gif">
            <a:extLst>
              <a:ext uri="{FF2B5EF4-FFF2-40B4-BE49-F238E27FC236}">
                <a16:creationId xmlns:a16="http://schemas.microsoft.com/office/drawing/2014/main" id="{6A26FDD0-1234-4FA9-8EB4-B925EABAC7F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3263442"/>
            <a:ext cx="3810000" cy="2857500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thinking gif">
            <a:extLst>
              <a:ext uri="{FF2B5EF4-FFF2-40B4-BE49-F238E27FC236}">
                <a16:creationId xmlns:a16="http://schemas.microsoft.com/office/drawing/2014/main" id="{65D98AF4-1D58-49F5-A9EC-3BA9DE2F0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63442"/>
            <a:ext cx="6667500" cy="2857500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mage result for thinking gif">
            <a:extLst>
              <a:ext uri="{FF2B5EF4-FFF2-40B4-BE49-F238E27FC236}">
                <a16:creationId xmlns:a16="http://schemas.microsoft.com/office/drawing/2014/main" id="{8911877F-F7DF-41B3-93F5-22A245A7A13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967" y="-1"/>
            <a:ext cx="3888033" cy="218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337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BC740E-C0F8-4961-A8EB-8DD3CB2C0EF6}"/>
              </a:ext>
            </a:extLst>
          </p:cNvPr>
          <p:cNvSpPr/>
          <p:nvPr/>
        </p:nvSpPr>
        <p:spPr>
          <a:xfrm>
            <a:off x="0" y="0"/>
            <a:ext cx="50866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Libraries Used: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0F1A20-5529-483E-85CD-F6308B54C1B0}"/>
              </a:ext>
            </a:extLst>
          </p:cNvPr>
          <p:cNvSpPr txBox="1"/>
          <p:nvPr/>
        </p:nvSpPr>
        <p:spPr>
          <a:xfrm>
            <a:off x="179109" y="923330"/>
            <a:ext cx="5637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ggplot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Plotly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Shiny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httr</a:t>
            </a: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3555C-2A11-4F55-B067-970DC7E6A480}"/>
              </a:ext>
            </a:extLst>
          </p:cNvPr>
          <p:cNvSpPr/>
          <p:nvPr/>
        </p:nvSpPr>
        <p:spPr>
          <a:xfrm>
            <a:off x="0" y="2123659"/>
            <a:ext cx="78542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Anticipated Challenges: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2A851-2D53-4977-8AD4-65A1DE76064C}"/>
              </a:ext>
            </a:extLst>
          </p:cNvPr>
          <p:cNvSpPr txBox="1"/>
          <p:nvPr/>
        </p:nvSpPr>
        <p:spPr>
          <a:xfrm>
            <a:off x="179110" y="3120272"/>
            <a:ext cx="73340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Data collected might be outdated and may not reflect accurate results for the users today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Visualizing data before performing huge operations to answer our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8194" name="Picture 2" descr="Image result for police gif">
            <a:extLst>
              <a:ext uri="{FF2B5EF4-FFF2-40B4-BE49-F238E27FC236}">
                <a16:creationId xmlns:a16="http://schemas.microsoft.com/office/drawing/2014/main" id="{9D64BD0E-C12A-4645-BC84-42FC8B31F56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5924" y="-143470"/>
            <a:ext cx="3866076" cy="288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teamwork gif">
            <a:extLst>
              <a:ext uri="{FF2B5EF4-FFF2-40B4-BE49-F238E27FC236}">
                <a16:creationId xmlns:a16="http://schemas.microsoft.com/office/drawing/2014/main" id="{C0C4FC8A-D47C-46FA-BACA-86DEEA47ABF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5924" y="2693169"/>
            <a:ext cx="3866076" cy="342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54F9E0-6E03-4B08-8D0A-40B52B8345D8}"/>
              </a:ext>
            </a:extLst>
          </p:cNvPr>
          <p:cNvSpPr txBox="1"/>
          <p:nvPr/>
        </p:nvSpPr>
        <p:spPr>
          <a:xfrm>
            <a:off x="9653045" y="2754601"/>
            <a:ext cx="3799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#</a:t>
            </a:r>
            <a:r>
              <a:rPr lang="en-US" sz="3200" b="1" dirty="0" err="1"/>
              <a:t>teamWork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680227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result for thankyou dog">
            <a:extLst>
              <a:ext uri="{FF2B5EF4-FFF2-40B4-BE49-F238E27FC236}">
                <a16:creationId xmlns:a16="http://schemas.microsoft.com/office/drawing/2014/main" id="{11A1288A-D84B-4F0F-BFF0-CF6414F5A43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363" y="0"/>
            <a:ext cx="9803273" cy="613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300383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61</TotalTime>
  <Words>392</Words>
  <Application>Microsoft Office PowerPoint</Application>
  <PresentationFormat>Widescreen</PresentationFormat>
  <Paragraphs>46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Gill Sans MT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Divit Jawa</dc:creator>
  <cp:lastModifiedBy>Divit Jawa</cp:lastModifiedBy>
  <cp:revision>8</cp:revision>
  <dcterms:created xsi:type="dcterms:W3CDTF">2018-12-04T23:50:46Z</dcterms:created>
  <dcterms:modified xsi:type="dcterms:W3CDTF">2018-12-05T00:52:23Z</dcterms:modified>
</cp:coreProperties>
</file>